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15" r:id="rId4"/>
  </p:sldMasterIdLst>
  <p:notesMasterIdLst>
    <p:notesMasterId r:id="rId14"/>
  </p:notesMasterIdLst>
  <p:handoutMasterIdLst>
    <p:handoutMasterId r:id="rId15"/>
  </p:handoutMasterIdLst>
  <p:sldIdLst>
    <p:sldId id="387" r:id="rId5"/>
    <p:sldId id="383" r:id="rId6"/>
    <p:sldId id="384" r:id="rId7"/>
    <p:sldId id="374" r:id="rId8"/>
    <p:sldId id="380" r:id="rId9"/>
    <p:sldId id="376" r:id="rId10"/>
    <p:sldId id="390" r:id="rId11"/>
    <p:sldId id="394" r:id="rId12"/>
    <p:sldId id="39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6">
          <p15:clr>
            <a:srgbClr val="A4A3A4"/>
          </p15:clr>
        </p15:guide>
        <p15:guide id="2" pos="325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7A"/>
    <a:srgbClr val="FAFAFA"/>
    <a:srgbClr val="9B7EB8"/>
    <a:srgbClr val="9B7E7A"/>
    <a:srgbClr val="EC619F"/>
    <a:srgbClr val="B40070"/>
    <a:srgbClr val="B4006F"/>
    <a:srgbClr val="C8006F"/>
    <a:srgbClr val="2D2D2B"/>
    <a:srgbClr val="EF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74175" autoAdjust="0"/>
  </p:normalViewPr>
  <p:slideViewPr>
    <p:cSldViewPr snapToGrid="0" snapToObjects="1">
      <p:cViewPr varScale="1">
        <p:scale>
          <a:sx n="90" d="100"/>
          <a:sy n="90" d="100"/>
        </p:scale>
        <p:origin x="1242" y="90"/>
      </p:cViewPr>
      <p:guideLst>
        <p:guide orient="horz" pos="146"/>
        <p:guide pos="32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A62F7-3042-F846-B025-AC3F59B6A167}" type="datetimeFigureOut">
              <a:rPr lang="sv-SE" smtClean="0"/>
              <a:t>2016-11-24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7605F-1BA0-5348-B60F-F074E2FF1A10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86354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1636A-A03D-A44A-836F-B0C50E5A258D}" type="datetimeFigureOut">
              <a:rPr lang="sv-SE" smtClean="0"/>
              <a:t>2016-11-24</a:t>
            </a:fld>
            <a:endParaRPr lang="sv-SE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0A508-B0C7-5B4E-91FB-FD5022784368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4596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Vår</a:t>
            </a:r>
            <a:r>
              <a:rPr lang="en-US" dirty="0"/>
              <a:t> vision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bli</a:t>
            </a:r>
            <a:r>
              <a:rPr lang="en-US" dirty="0"/>
              <a:t> </a:t>
            </a:r>
            <a:r>
              <a:rPr lang="en-US" dirty="0" err="1"/>
              <a:t>nordens</a:t>
            </a:r>
            <a:r>
              <a:rPr lang="en-US" dirty="0"/>
              <a:t> </a:t>
            </a:r>
            <a:r>
              <a:rPr lang="en-US" dirty="0" err="1"/>
              <a:t>ledande</a:t>
            </a:r>
            <a:r>
              <a:rPr lang="en-US" dirty="0"/>
              <a:t> </a:t>
            </a:r>
            <a:r>
              <a:rPr lang="en-US" dirty="0" err="1"/>
              <a:t>digitala</a:t>
            </a:r>
            <a:r>
              <a:rPr lang="en-US" dirty="0"/>
              <a:t> </a:t>
            </a:r>
            <a:r>
              <a:rPr lang="en-US" dirty="0" err="1"/>
              <a:t>nisch</a:t>
            </a:r>
            <a:r>
              <a:rPr lang="en-US" dirty="0"/>
              <a:t>-bank</a:t>
            </a:r>
          </a:p>
          <a:p>
            <a:r>
              <a:rPr lang="en-US" dirty="0"/>
              <a:t>Vi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påbörjat</a:t>
            </a:r>
            <a:r>
              <a:rPr lang="en-US" dirty="0"/>
              <a:t> </a:t>
            </a:r>
            <a:r>
              <a:rPr lang="en-US" dirty="0" err="1"/>
              <a:t>transformeringen</a:t>
            </a:r>
            <a:r>
              <a:rPr lang="en-US" dirty="0"/>
              <a:t>.</a:t>
            </a:r>
          </a:p>
          <a:p>
            <a:r>
              <a:rPr lang="en-US" dirty="0" err="1"/>
              <a:t>Hörnstenar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detta</a:t>
            </a:r>
            <a:r>
              <a:rPr lang="en-US" baseline="0" dirty="0"/>
              <a:t> </a:t>
            </a:r>
            <a:r>
              <a:rPr lang="en-US" baseline="0" dirty="0" err="1"/>
              <a:t>är</a:t>
            </a:r>
            <a:r>
              <a:rPr lang="en-US" baseline="0" dirty="0"/>
              <a:t> </a:t>
            </a:r>
            <a:r>
              <a:rPr lang="en-US" baseline="0" dirty="0" err="1"/>
              <a:t>våra</a:t>
            </a:r>
            <a:r>
              <a:rPr lang="en-US" baseline="0" dirty="0"/>
              <a:t> </a:t>
            </a:r>
            <a:r>
              <a:rPr lang="en-US" baseline="0" dirty="0" err="1"/>
              <a:t>människor</a:t>
            </a:r>
            <a:r>
              <a:rPr lang="en-US" baseline="0" dirty="0"/>
              <a:t> och </a:t>
            </a:r>
            <a:r>
              <a:rPr lang="en-US" baseline="0" dirty="0" err="1"/>
              <a:t>kultur</a:t>
            </a:r>
            <a:r>
              <a:rPr lang="en-US" baseline="0" dirty="0"/>
              <a:t>, </a:t>
            </a:r>
            <a:r>
              <a:rPr lang="en-US" baseline="0" dirty="0" err="1"/>
              <a:t>vår</a:t>
            </a:r>
            <a:r>
              <a:rPr lang="en-US" baseline="0" dirty="0"/>
              <a:t> </a:t>
            </a:r>
            <a:r>
              <a:rPr lang="en-US" baseline="0" dirty="0" err="1"/>
              <a:t>agila</a:t>
            </a:r>
            <a:r>
              <a:rPr lang="en-US" baseline="0" dirty="0"/>
              <a:t> </a:t>
            </a:r>
            <a:r>
              <a:rPr lang="en-US" baseline="0" dirty="0" err="1"/>
              <a:t>produktutveckling</a:t>
            </a:r>
            <a:r>
              <a:rPr lang="en-US" baseline="0" dirty="0"/>
              <a:t> och </a:t>
            </a:r>
            <a:r>
              <a:rPr lang="en-US" baseline="0" dirty="0" err="1"/>
              <a:t>vår</a:t>
            </a:r>
            <a:r>
              <a:rPr lang="en-US" baseline="0" dirty="0"/>
              <a:t> IT-platform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4659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 om</a:t>
            </a:r>
            <a:r>
              <a:rPr lang="en-US" baseline="0" dirty="0"/>
              <a:t> Collector I </a:t>
            </a:r>
            <a:r>
              <a:rPr lang="en-US" baseline="0" dirty="0" err="1"/>
              <a:t>korthet</a:t>
            </a:r>
            <a:r>
              <a:rPr lang="en-US" baseline="0" dirty="0"/>
              <a:t>.</a:t>
            </a:r>
            <a:endParaRPr lang="en-US" dirty="0"/>
          </a:p>
          <a:p>
            <a:r>
              <a:rPr lang="en-US" baseline="0" dirty="0" err="1"/>
              <a:t>Omsättningen</a:t>
            </a:r>
            <a:r>
              <a:rPr lang="en-US" baseline="0" dirty="0"/>
              <a:t> </a:t>
            </a:r>
            <a:r>
              <a:rPr lang="en-US" baseline="0" dirty="0" err="1"/>
              <a:t>växer</a:t>
            </a:r>
            <a:r>
              <a:rPr lang="en-US" baseline="0" dirty="0"/>
              <a:t> med 30% och </a:t>
            </a:r>
            <a:r>
              <a:rPr lang="en-US" baseline="0" dirty="0" err="1"/>
              <a:t>vinsten</a:t>
            </a:r>
            <a:r>
              <a:rPr lang="en-US" baseline="0" dirty="0"/>
              <a:t> </a:t>
            </a:r>
            <a:r>
              <a:rPr lang="en-US" baseline="0" dirty="0" err="1"/>
              <a:t>växer</a:t>
            </a:r>
            <a:r>
              <a:rPr lang="en-US" baseline="0" dirty="0"/>
              <a:t> med 55%.</a:t>
            </a:r>
          </a:p>
          <a:p>
            <a:r>
              <a:rPr lang="en-US" baseline="0" dirty="0"/>
              <a:t>Vi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bred </a:t>
            </a:r>
            <a:r>
              <a:rPr lang="en-US" baseline="0" dirty="0" err="1"/>
              <a:t>produktflora</a:t>
            </a:r>
            <a:r>
              <a:rPr lang="en-US" baseline="0" dirty="0"/>
              <a:t> med manga </a:t>
            </a:r>
            <a:r>
              <a:rPr lang="en-US" baseline="0" dirty="0" err="1"/>
              <a:t>olika</a:t>
            </a:r>
            <a:r>
              <a:rPr lang="en-US" baseline="0" dirty="0"/>
              <a:t> </a:t>
            </a:r>
            <a:r>
              <a:rPr lang="en-US" baseline="0" dirty="0" err="1"/>
              <a:t>produkter</a:t>
            </a:r>
            <a:r>
              <a:rPr lang="en-US" baseline="0" dirty="0"/>
              <a:t>. </a:t>
            </a:r>
            <a:r>
              <a:rPr lang="en-US" baseline="0" dirty="0" err="1"/>
              <a:t>T.ex</a:t>
            </a:r>
            <a:r>
              <a:rPr lang="en-US" baseline="0" dirty="0"/>
              <a:t>. Blanco-</a:t>
            </a:r>
            <a:r>
              <a:rPr lang="en-US" baseline="0" dirty="0" err="1"/>
              <a:t>lån</a:t>
            </a:r>
            <a:r>
              <a:rPr lang="en-US" baseline="0" dirty="0"/>
              <a:t>, </a:t>
            </a:r>
            <a:r>
              <a:rPr lang="en-US" baseline="0" dirty="0" err="1"/>
              <a:t>Sparande</a:t>
            </a:r>
            <a:r>
              <a:rPr lang="en-US" baseline="0" dirty="0"/>
              <a:t>, </a:t>
            </a:r>
            <a:r>
              <a:rPr lang="en-US" baseline="0" dirty="0" err="1"/>
              <a:t>Kreditkort</a:t>
            </a:r>
            <a:r>
              <a:rPr lang="en-US" baseline="0" dirty="0"/>
              <a:t>, </a:t>
            </a:r>
            <a:r>
              <a:rPr lang="en-US" baseline="0" dirty="0" err="1"/>
              <a:t>Betallösningar</a:t>
            </a:r>
            <a:r>
              <a:rPr lang="en-US" baseline="0" dirty="0"/>
              <a:t>. </a:t>
            </a:r>
            <a:r>
              <a:rPr lang="en-US" baseline="0" dirty="0" err="1"/>
              <a:t>På</a:t>
            </a:r>
            <a:r>
              <a:rPr lang="en-US" baseline="0" dirty="0"/>
              <a:t> B2B-sidan </a:t>
            </a:r>
            <a:r>
              <a:rPr lang="en-US" baseline="0" dirty="0" err="1"/>
              <a:t>har</a:t>
            </a:r>
            <a:r>
              <a:rPr lang="en-US" baseline="0" dirty="0"/>
              <a:t> vi Factoring, </a:t>
            </a:r>
            <a:r>
              <a:rPr lang="en-US" baseline="0" dirty="0" err="1"/>
              <a:t>företagslån</a:t>
            </a:r>
            <a:r>
              <a:rPr lang="en-US" baseline="0" dirty="0"/>
              <a:t> och </a:t>
            </a:r>
            <a:r>
              <a:rPr lang="en-US" baseline="0" dirty="0" err="1"/>
              <a:t>fastighetskrediter</a:t>
            </a:r>
            <a:r>
              <a:rPr lang="en-US" baseline="0" dirty="0"/>
              <a:t>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9992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Blanda inte ihop med Innovation, separat</a:t>
            </a:r>
            <a:r>
              <a:rPr lang="sv-SE" baseline="0" dirty="0"/>
              <a:t> process och separat syfte.</a:t>
            </a:r>
            <a:endParaRPr lang="sv-SE" dirty="0"/>
          </a:p>
          <a:p>
            <a:r>
              <a:rPr lang="sv-SE" dirty="0"/>
              <a:t>Datadriven affärsutveckling hjälper oftast inte till större Innovationer..</a:t>
            </a:r>
          </a:p>
          <a:p>
            <a:r>
              <a:rPr lang="sv-SE" dirty="0"/>
              <a:t>Kontinuerlig</a:t>
            </a:r>
            <a:r>
              <a:rPr lang="sv-SE" baseline="0" dirty="0"/>
              <a:t> förbättring krävs också.</a:t>
            </a:r>
          </a:p>
          <a:p>
            <a:r>
              <a:rPr lang="sv-SE" baseline="0" dirty="0"/>
              <a:t>Många små ändringar hela tiden.</a:t>
            </a:r>
          </a:p>
          <a:p>
            <a:r>
              <a:rPr lang="en-US" dirty="0"/>
              <a:t>10% vs. 10x…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890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Mät</a:t>
            </a:r>
            <a:r>
              <a:rPr lang="sv-SE" baseline="0" dirty="0"/>
              <a:t> och spara all data. Det går inte i förväg att veta vilken data som är signifikant.</a:t>
            </a:r>
          </a:p>
          <a:p>
            <a:r>
              <a:rPr lang="sv-SE" baseline="0" dirty="0"/>
              <a:t>Oroa dig inte i förväg om format och tillgång till data.</a:t>
            </a:r>
            <a:endParaRPr lang="sv-SE" dirty="0"/>
          </a:p>
          <a:p>
            <a:endParaRPr lang="sv-SE" dirty="0"/>
          </a:p>
          <a:p>
            <a:r>
              <a:rPr lang="sv-SE" dirty="0"/>
              <a:t>A/B-testa alla</a:t>
            </a:r>
            <a:r>
              <a:rPr lang="sv-SE" baseline="0" dirty="0"/>
              <a:t> utskick, om möjligt ha alltid två versioner av webformulär igång samtidigt.</a:t>
            </a:r>
          </a:p>
          <a:p>
            <a:r>
              <a:rPr lang="sv-SE" baseline="0" dirty="0"/>
              <a:t>Avsluta inte ett test när man fått resultat, skapa ett nytt test istället.</a:t>
            </a:r>
            <a:endParaRPr lang="sv-SE" dirty="0"/>
          </a:p>
          <a:p>
            <a:endParaRPr lang="sv-SE" dirty="0"/>
          </a:p>
          <a:p>
            <a:r>
              <a:rPr lang="sv-SE" dirty="0"/>
              <a:t>Kundundersökningar kan ge bra underlag men är inte alltid rättvisande. Kraftfullt</a:t>
            </a:r>
            <a:r>
              <a:rPr lang="sv-SE" baseline="0" dirty="0"/>
              <a:t> i kombination med data på hur kunder faktiskt beter sig.</a:t>
            </a:r>
          </a:p>
          <a:p>
            <a:endParaRPr lang="sv-SE" baseline="0" dirty="0"/>
          </a:p>
          <a:p>
            <a:r>
              <a:rPr lang="sv-SE" baseline="0" dirty="0"/>
              <a:t>Lita inte på magkänslan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182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dirty="0"/>
              <a:t>Våga</a:t>
            </a:r>
            <a:r>
              <a:rPr lang="sv-SE" sz="1200" baseline="0" dirty="0"/>
              <a:t> </a:t>
            </a:r>
            <a:r>
              <a:rPr lang="sv-SE" sz="1200" b="1" baseline="0" dirty="0"/>
              <a:t>utmana</a:t>
            </a:r>
            <a:r>
              <a:rPr lang="sv-SE" sz="1200" b="0" baseline="0" dirty="0"/>
              <a:t>. Ifrågasätt gamla sanningar</a:t>
            </a:r>
            <a:r>
              <a:rPr lang="sv-SE" sz="1200" baseline="0" dirty="0"/>
              <a:t>.</a:t>
            </a:r>
          </a:p>
          <a:p>
            <a:endParaRPr lang="sv-SE" sz="1200" baseline="0" dirty="0"/>
          </a:p>
          <a:p>
            <a:r>
              <a:rPr lang="sv-SE" sz="1200" baseline="0" dirty="0"/>
              <a:t>Våga testa och experimentera.  </a:t>
            </a:r>
          </a:p>
          <a:p>
            <a:r>
              <a:rPr lang="sv-SE" sz="1200" baseline="0" dirty="0"/>
              <a:t>Våga göra fel och misslyckas.</a:t>
            </a:r>
          </a:p>
          <a:p>
            <a:r>
              <a:rPr lang="sv-SE" sz="1200" baseline="0" dirty="0"/>
              <a:t>Premiera fel</a:t>
            </a:r>
          </a:p>
          <a:p>
            <a:endParaRPr lang="sv-SE" sz="1200" baseline="0" dirty="0"/>
          </a:p>
          <a:p>
            <a:r>
              <a:rPr lang="sv-SE" sz="1200" baseline="0" dirty="0"/>
              <a:t>Kombinera tidigare lösningar.</a:t>
            </a:r>
          </a:p>
          <a:p>
            <a:r>
              <a:rPr lang="sv-SE" sz="1200" baseline="0" dirty="0"/>
              <a:t>Förenkla!</a:t>
            </a:r>
            <a:endParaRPr lang="sv-SE" sz="1200" b="0" baseline="0" dirty="0"/>
          </a:p>
          <a:p>
            <a:endParaRPr lang="sv-SE" sz="1200" b="0" baseline="0" dirty="0"/>
          </a:p>
          <a:p>
            <a:r>
              <a:rPr lang="sv-SE" sz="1200" b="0" baseline="0" dirty="0"/>
              <a:t>En omvärld under revolution kräver en flexibel och agil organisation, som vågar.</a:t>
            </a:r>
          </a:p>
          <a:p>
            <a:endParaRPr lang="sv-SE" sz="1200" baseline="0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288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2197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2317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0A508-B0C7-5B4E-91FB-FD5022784368}" type="slidenum">
              <a:rPr lang="sv-SE" smtClean="0"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0155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- start/kapitel">
    <p:bg>
      <p:bgPr>
        <a:solidFill>
          <a:srgbClr val="E200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4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- start/kapitel">
    <p:bg>
      <p:bgPr>
        <a:solidFill>
          <a:srgbClr val="582F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36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start/kapitel">
    <p:bg>
      <p:bgPr>
        <a:solidFill>
          <a:srgbClr val="EF8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80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sa -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06" y="4838394"/>
            <a:ext cx="1310039" cy="140799"/>
          </a:xfrm>
          <a:prstGeom prst="rect">
            <a:avLst/>
          </a:prstGeom>
        </p:spPr>
      </p:pic>
      <p:sp>
        <p:nvSpPr>
          <p:cNvPr id="8" name="Rektangel 7"/>
          <p:cNvSpPr/>
          <p:nvPr userDrawn="1"/>
        </p:nvSpPr>
        <p:spPr>
          <a:xfrm>
            <a:off x="0" y="-1"/>
            <a:ext cx="9144000" cy="4689395"/>
          </a:xfrm>
          <a:prstGeom prst="rect">
            <a:avLst/>
          </a:prstGeom>
          <a:solidFill>
            <a:srgbClr val="E200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0412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a -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-1"/>
            <a:ext cx="9144000" cy="4689395"/>
          </a:xfrm>
          <a:prstGeom prst="rect">
            <a:avLst/>
          </a:prstGeom>
          <a:solidFill>
            <a:srgbClr val="582F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9" name="Bildobjekt 8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06" y="4838394"/>
            <a:ext cx="1310039" cy="1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-1"/>
            <a:ext cx="9144000" cy="4689395"/>
          </a:xfrm>
          <a:prstGeom prst="rect">
            <a:avLst/>
          </a:prstGeom>
          <a:solidFill>
            <a:srgbClr val="EF84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7" name="Bildobjekt 6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06" y="4838394"/>
            <a:ext cx="1310039" cy="1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å -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/>
          <p:cNvSpPr/>
          <p:nvPr userDrawn="1"/>
        </p:nvSpPr>
        <p:spPr>
          <a:xfrm>
            <a:off x="0" y="-1"/>
            <a:ext cx="9144000" cy="4689395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6" name="Bildobjekt 5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06" y="4838394"/>
            <a:ext cx="1310039" cy="1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9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t -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06" y="4838394"/>
            <a:ext cx="1310039" cy="1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269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67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20" r:id="rId3"/>
    <p:sldLayoutId id="2147493518" r:id="rId4"/>
    <p:sldLayoutId id="2147493519" r:id="rId5"/>
    <p:sldLayoutId id="2147493521" r:id="rId6"/>
    <p:sldLayoutId id="2147493522" r:id="rId7"/>
    <p:sldLayoutId id="2147493526" r:id="rId8"/>
    <p:sldLayoutId id="2147493527" r:id="rId9"/>
    <p:sldLayoutId id="214749352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collector_bank_logo_full_ne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568" y="2196501"/>
            <a:ext cx="5686861" cy="5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36114"/>
            <a:ext cx="9144000" cy="6099142"/>
          </a:xfrm>
          <a:prstGeom prst="rect">
            <a:avLst/>
          </a:prstGeom>
        </p:spPr>
      </p:pic>
      <p:sp>
        <p:nvSpPr>
          <p:cNvPr id="5" name="Rektangel 4"/>
          <p:cNvSpPr/>
          <p:nvPr/>
        </p:nvSpPr>
        <p:spPr>
          <a:xfrm>
            <a:off x="61692" y="1719506"/>
            <a:ext cx="9202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Georgia" panose="02040502050405020303" pitchFamily="18" charset="0"/>
              </a:rPr>
              <a:t>Becoming the leading </a:t>
            </a:r>
            <a:br>
              <a:rPr lang="en-US" sz="4000" b="1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4000" b="1" dirty="0">
                <a:solidFill>
                  <a:srgbClr val="FFFFFF"/>
                </a:solidFill>
                <a:latin typeface="Georgia" panose="02040502050405020303" pitchFamily="18" charset="0"/>
              </a:rPr>
              <a:t>Nordic digital niche bank.</a:t>
            </a:r>
            <a:endParaRPr lang="en-US" sz="40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78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389956" y="484391"/>
            <a:ext cx="4646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 err="1">
                <a:latin typeface="Georgia"/>
                <a:cs typeface="Georgia"/>
              </a:rPr>
              <a:t>Collector</a:t>
            </a:r>
            <a:r>
              <a:rPr lang="sv-SE" sz="2800" b="1" dirty="0">
                <a:latin typeface="Georgia"/>
                <a:cs typeface="Georgia"/>
              </a:rPr>
              <a:t> i korthet</a:t>
            </a:r>
          </a:p>
          <a:p>
            <a:pPr>
              <a:lnSpc>
                <a:spcPct val="50000"/>
              </a:lnSpc>
            </a:pPr>
            <a:endParaRPr lang="sv-SE" sz="1200" b="1" dirty="0">
              <a:latin typeface="Georgia"/>
              <a:cs typeface="Georgia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sv-SE" dirty="0">
                <a:cs typeface="Calibri"/>
              </a:rPr>
              <a:t>Innovativ digital nischbank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sv-SE" dirty="0">
                <a:cs typeface="Calibri"/>
              </a:rPr>
              <a:t>Stark organisk tillväxt med hög lönsamhet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sv-SE" dirty="0">
                <a:cs typeface="Calibri"/>
              </a:rPr>
              <a:t>Verksam i två segment med åtta produkter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sv-SE" dirty="0">
                <a:cs typeface="Calibri"/>
              </a:rPr>
              <a:t>Börsnoterad på Nasdaq Stockholm</a:t>
            </a:r>
            <a:br>
              <a:rPr lang="sv-SE" dirty="0">
                <a:cs typeface="Calibri"/>
              </a:rPr>
            </a:br>
            <a:r>
              <a:rPr lang="sv-SE" dirty="0">
                <a:cs typeface="Calibri"/>
              </a:rPr>
              <a:t>- Börsvärde ca 11 miljarder (2016)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sv-SE" dirty="0">
                <a:cs typeface="Calibri"/>
              </a:rPr>
              <a:t>Ca 450 anställda i Norden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endParaRPr lang="sv-SE" dirty="0">
              <a:cs typeface="Calibri"/>
            </a:endParaRPr>
          </a:p>
          <a:p>
            <a:pPr marL="171450" indent="-171450">
              <a:spcBef>
                <a:spcPts val="600"/>
              </a:spcBef>
              <a:buFont typeface="Arial"/>
              <a:buChar char="•"/>
            </a:pPr>
            <a:endParaRPr lang="sv-SE" sz="12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80" y="193666"/>
            <a:ext cx="2954527" cy="2333512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5638380" y="679402"/>
            <a:ext cx="1503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baseline="30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Totala</a:t>
            </a:r>
            <a:r>
              <a:rPr lang="en-GB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b="1" baseline="30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intäkter</a:t>
            </a:r>
            <a:r>
              <a:rPr lang="en-GB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400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(MSEK)</a:t>
            </a:r>
          </a:p>
        </p:txBody>
      </p:sp>
      <p:sp>
        <p:nvSpPr>
          <p:cNvPr id="9" name="Rektangel 8"/>
          <p:cNvSpPr/>
          <p:nvPr/>
        </p:nvSpPr>
        <p:spPr>
          <a:xfrm>
            <a:off x="6629837" y="952435"/>
            <a:ext cx="953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CAGR +30 %</a:t>
            </a:r>
          </a:p>
        </p:txBody>
      </p:sp>
      <p:pic>
        <p:nvPicPr>
          <p:cNvPr id="10" name="Bildobjek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380" y="2587841"/>
            <a:ext cx="2954527" cy="2279921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>
          <a:xfrm>
            <a:off x="5638380" y="3110517"/>
            <a:ext cx="17876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baseline="30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Resultat</a:t>
            </a:r>
            <a:r>
              <a:rPr lang="en-GB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b="1" baseline="30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efter</a:t>
            </a:r>
            <a:r>
              <a:rPr lang="en-GB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b="1" baseline="30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skatt</a:t>
            </a:r>
            <a:r>
              <a:rPr lang="en-GB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400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(MSEK)</a:t>
            </a:r>
          </a:p>
        </p:txBody>
      </p:sp>
      <p:sp>
        <p:nvSpPr>
          <p:cNvPr id="12" name="Rektangel 11"/>
          <p:cNvSpPr/>
          <p:nvPr/>
        </p:nvSpPr>
        <p:spPr>
          <a:xfrm>
            <a:off x="6629836" y="3450802"/>
            <a:ext cx="9538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b="1" baseline="30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CAGR +55 %</a:t>
            </a:r>
          </a:p>
        </p:txBody>
      </p:sp>
    </p:spTree>
    <p:extLst>
      <p:ext uri="{BB962C8B-B14F-4D97-AF65-F5344CB8AC3E}">
        <p14:creationId xmlns:p14="http://schemas.microsoft.com/office/powerpoint/2010/main" val="115040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93565087_X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6445"/>
            <a:ext cx="9143999" cy="527191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1006332" y="1801438"/>
            <a:ext cx="74038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400" b="1" dirty="0">
                <a:solidFill>
                  <a:schemeClr val="bg1"/>
                </a:solidFill>
                <a:latin typeface="Georgia" panose="02040502050405020303" pitchFamily="18" charset="0"/>
              </a:rPr>
              <a:t>Datadriven affärsutveckling</a:t>
            </a:r>
          </a:p>
        </p:txBody>
      </p:sp>
    </p:spTree>
    <p:extLst>
      <p:ext uri="{BB962C8B-B14F-4D97-AF65-F5344CB8AC3E}">
        <p14:creationId xmlns:p14="http://schemas.microsoft.com/office/powerpoint/2010/main" val="12179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26050"/>
            <a:ext cx="9144000" cy="67369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27148" y="920707"/>
            <a:ext cx="47055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2800" b="1" cap="all" dirty="0">
                <a:solidFill>
                  <a:schemeClr val="bg1"/>
                </a:solidFill>
                <a:latin typeface="Calibri Light" panose="020F0302020204030204" pitchFamily="34" charset="0"/>
                <a:ea typeface="MetaOT-Book"/>
                <a:cs typeface="Calibri Light" panose="020F0302020204030204" pitchFamily="34" charset="0"/>
                <a:sym typeface="MetaOT-Book"/>
              </a:rPr>
              <a:t>Mät, spara, använd</a:t>
            </a:r>
          </a:p>
          <a:p>
            <a:pPr>
              <a:lnSpc>
                <a:spcPct val="150000"/>
              </a:lnSpc>
            </a:pPr>
            <a:r>
              <a:rPr lang="sv-SE" sz="2800" b="1" cap="all" dirty="0">
                <a:solidFill>
                  <a:schemeClr val="bg1"/>
                </a:solidFill>
                <a:latin typeface="Calibri Light" panose="020F0302020204030204" pitchFamily="34" charset="0"/>
                <a:ea typeface="MetaOT-Book"/>
                <a:cs typeface="Calibri Light" panose="020F0302020204030204" pitchFamily="34" charset="0"/>
                <a:sym typeface="MetaOT-Book"/>
              </a:rPr>
              <a:t>Testa hypoteser</a:t>
            </a:r>
          </a:p>
          <a:p>
            <a:pPr>
              <a:lnSpc>
                <a:spcPct val="150000"/>
              </a:lnSpc>
            </a:pPr>
            <a:r>
              <a:rPr lang="sv-SE" sz="2800" b="1" cap="all" dirty="0">
                <a:solidFill>
                  <a:schemeClr val="bg1"/>
                </a:solidFill>
                <a:latin typeface="Calibri Light" panose="020F0302020204030204" pitchFamily="34" charset="0"/>
                <a:ea typeface="MetaOT-Book"/>
                <a:cs typeface="Calibri Light" panose="020F0302020204030204" pitchFamily="34" charset="0"/>
                <a:sym typeface="MetaOT-Book"/>
              </a:rPr>
              <a:t>Kundundersökningar</a:t>
            </a:r>
          </a:p>
          <a:p>
            <a:pPr>
              <a:lnSpc>
                <a:spcPct val="150000"/>
              </a:lnSpc>
            </a:pPr>
            <a:r>
              <a:rPr lang="sv-SE" sz="2800" b="1" cap="all" dirty="0">
                <a:solidFill>
                  <a:schemeClr val="bg1"/>
                </a:solidFill>
                <a:latin typeface="Calibri Light" panose="020F0302020204030204" pitchFamily="34" charset="0"/>
                <a:ea typeface="MetaOT-Book"/>
                <a:cs typeface="Calibri Light" panose="020F0302020204030204" pitchFamily="34" charset="0"/>
                <a:sym typeface="MetaOT-Book"/>
              </a:rPr>
              <a:t>Magkänslan</a:t>
            </a:r>
          </a:p>
        </p:txBody>
      </p:sp>
      <p:sp>
        <p:nvSpPr>
          <p:cNvPr id="5" name="Shape 156"/>
          <p:cNvSpPr/>
          <p:nvPr/>
        </p:nvSpPr>
        <p:spPr>
          <a:xfrm>
            <a:off x="3608173" y="67577"/>
            <a:ext cx="5535826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lnSpc>
                <a:spcPct val="90000"/>
              </a:lnSpc>
              <a:defRPr sz="13000">
                <a:latin typeface="Bauer Bodoni Std 2"/>
                <a:ea typeface="Bauer Bodoni Std 2"/>
                <a:cs typeface="Bauer Bodoni Std 2"/>
                <a:sym typeface="Bauer Bodoni Std 2"/>
              </a:defRPr>
            </a:lvl1pPr>
          </a:lstStyle>
          <a:p>
            <a:pPr algn="ctr">
              <a:lnSpc>
                <a:spcPts val="4400"/>
              </a:lnSpc>
            </a:pPr>
            <a:r>
              <a:rPr lang="sv-SE" sz="4000" b="1" dirty="0">
                <a:solidFill>
                  <a:schemeClr val="bg1"/>
                </a:solidFill>
                <a:latin typeface="Georgia" panose="02040502050405020303" pitchFamily="18" charset="0"/>
              </a:rPr>
              <a:t>Arbeta datadrivet</a:t>
            </a:r>
            <a:endParaRPr lang="sv-SE" sz="4875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7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Stock_78061827_XLARGE_redigerad_NY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653" y="-173267"/>
            <a:ext cx="9232653" cy="518771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-88654" y="67577"/>
            <a:ext cx="4586513" cy="60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>
              <a:lnSpc>
                <a:spcPct val="90000"/>
              </a:lnSpc>
              <a:defRPr sz="13000">
                <a:latin typeface="Bauer Bodoni Std 2"/>
                <a:ea typeface="Bauer Bodoni Std 2"/>
                <a:cs typeface="Bauer Bodoni Std 2"/>
                <a:sym typeface="Bauer Bodoni Std 2"/>
              </a:defRPr>
            </a:lvl1pPr>
          </a:lstStyle>
          <a:p>
            <a:pPr algn="ctr">
              <a:lnSpc>
                <a:spcPts val="4400"/>
              </a:lnSpc>
            </a:pPr>
            <a:r>
              <a:rPr lang="sv-SE" sz="4000" b="1" dirty="0">
                <a:solidFill>
                  <a:schemeClr val="bg1"/>
                </a:solidFill>
                <a:latin typeface="Georgia" panose="02040502050405020303" pitchFamily="18" charset="0"/>
              </a:rPr>
              <a:t>Förändring</a:t>
            </a:r>
            <a:endParaRPr lang="sv-SE" sz="4875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922280" y="1320159"/>
            <a:ext cx="7536344" cy="191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19050" tIns="19050" rIns="19050" bIns="19050" anchor="ctr">
            <a:spAutoFit/>
          </a:bodyPr>
          <a:lstStyle>
            <a:lvl1pPr algn="l">
              <a:lnSpc>
                <a:spcPct val="80000"/>
              </a:lnSpc>
              <a:defRPr cap="all">
                <a:latin typeface="MetaOT-Book"/>
                <a:ea typeface="MetaOT-Book"/>
                <a:cs typeface="MetaOT-Book"/>
                <a:sym typeface="MetaOT-Book"/>
              </a:defRPr>
            </a:lvl1pPr>
          </a:lstStyle>
          <a:p>
            <a:pPr>
              <a:lnSpc>
                <a:spcPct val="150000"/>
              </a:lnSpc>
            </a:pPr>
            <a:r>
              <a:rPr lang="sv-SE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Experimentera</a:t>
            </a:r>
          </a:p>
          <a:p>
            <a:pPr>
              <a:lnSpc>
                <a:spcPct val="150000"/>
              </a:lnSpc>
            </a:pPr>
            <a:r>
              <a:rPr lang="sv-SE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Misslyckas</a:t>
            </a:r>
          </a:p>
          <a:p>
            <a:pPr>
              <a:lnSpc>
                <a:spcPct val="150000"/>
              </a:lnSpc>
            </a:pPr>
            <a:r>
              <a:rPr lang="sv-SE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Agilitet</a:t>
            </a:r>
          </a:p>
        </p:txBody>
      </p:sp>
    </p:spTree>
    <p:extLst>
      <p:ext uri="{BB962C8B-B14F-4D97-AF65-F5344CB8AC3E}">
        <p14:creationId xmlns:p14="http://schemas.microsoft.com/office/powerpoint/2010/main" val="153762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Stock_93565087_XLARG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6445"/>
            <a:ext cx="9143999" cy="527191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1006332" y="1801438"/>
            <a:ext cx="74038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Business </a:t>
            </a:r>
            <a:r>
              <a:rPr lang="sv-SE" sz="4400" b="1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Intelligence</a:t>
            </a:r>
            <a:endParaRPr lang="sv-SE" sz="4400" b="1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/>
            <a:r>
              <a:rPr lang="sv-SE" sz="4400" b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Data Science</a:t>
            </a:r>
            <a:endParaRPr lang="sv-SE" sz="44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0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Stock_84975781_XLARGE_redigerad_NY.jpg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302" y="-915472"/>
            <a:ext cx="9192302" cy="612670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ubrik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smtClean="0">
                <a:solidFill>
                  <a:schemeClr val="bg1"/>
                </a:solidFill>
                <a:latin typeface="Georgia" panose="02040502050405020303" pitchFamily="18" charset="0"/>
              </a:rPr>
              <a:t>Business </a:t>
            </a:r>
            <a:r>
              <a:rPr lang="sv-SE" dirty="0" err="1" smtClean="0">
                <a:solidFill>
                  <a:schemeClr val="bg1"/>
                </a:solidFill>
                <a:latin typeface="Georgia" panose="02040502050405020303" pitchFamily="18" charset="0"/>
              </a:rPr>
              <a:t>Intelligence</a:t>
            </a:r>
            <a:endParaRPr lang="sv-SE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ruta 18"/>
          <p:cNvSpPr txBox="1"/>
          <p:nvPr/>
        </p:nvSpPr>
        <p:spPr>
          <a:xfrm>
            <a:off x="1085317" y="930069"/>
            <a:ext cx="69733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i="1" dirty="0">
                <a:solidFill>
                  <a:schemeClr val="bg1"/>
                </a:solidFill>
              </a:rPr>
              <a:t>Skapa konkurrensfördelar med hjälp av </a:t>
            </a:r>
            <a:r>
              <a:rPr lang="sv-SE" sz="2800" b="1" i="1" dirty="0" smtClean="0">
                <a:solidFill>
                  <a:schemeClr val="bg1"/>
                </a:solidFill>
              </a:rPr>
              <a:t>data</a:t>
            </a:r>
            <a:endParaRPr lang="sv-SE" sz="2400" b="1" i="1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7" name="Grupp 6"/>
          <p:cNvGrpSpPr/>
          <p:nvPr/>
        </p:nvGrpSpPr>
        <p:grpSpPr>
          <a:xfrm>
            <a:off x="486127" y="1765415"/>
            <a:ext cx="2432793" cy="2416440"/>
            <a:chOff x="1263605" y="1248224"/>
            <a:chExt cx="1510574" cy="1500419"/>
          </a:xfrm>
        </p:grpSpPr>
        <p:sp>
          <p:nvSpPr>
            <p:cNvPr id="8" name="Ellips 7"/>
            <p:cNvSpPr>
              <a:spLocks noChangeAspect="1"/>
            </p:cNvSpPr>
            <p:nvPr/>
          </p:nvSpPr>
          <p:spPr>
            <a:xfrm>
              <a:off x="1263605" y="1248224"/>
              <a:ext cx="1510574" cy="1500419"/>
            </a:xfrm>
            <a:prstGeom prst="ellipse">
              <a:avLst/>
            </a:prstGeom>
            <a:noFill/>
            <a:ln w="38100" cap="rnd">
              <a:solidFill>
                <a:srgbClr val="DE0068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9" name="textruta 8"/>
            <p:cNvSpPr txBox="1"/>
            <p:nvPr/>
          </p:nvSpPr>
          <p:spPr>
            <a:xfrm>
              <a:off x="1263605" y="1744997"/>
              <a:ext cx="1510574" cy="59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 smtClean="0">
                  <a:solidFill>
                    <a:schemeClr val="bg1"/>
                  </a:solidFill>
                  <a:latin typeface="Calibri"/>
                  <a:cs typeface="Calibri"/>
                </a:rPr>
                <a:t>DASHBOARD &amp; RAPPORTER</a:t>
              </a:r>
              <a:endParaRPr lang="sv-SE" sz="28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0" name="Grupp 9"/>
          <p:cNvGrpSpPr/>
          <p:nvPr/>
        </p:nvGrpSpPr>
        <p:grpSpPr>
          <a:xfrm>
            <a:off x="3355602" y="1770575"/>
            <a:ext cx="2432793" cy="2416440"/>
            <a:chOff x="3195397" y="1248224"/>
            <a:chExt cx="1510574" cy="1500419"/>
          </a:xfrm>
        </p:grpSpPr>
        <p:sp>
          <p:nvSpPr>
            <p:cNvPr id="11" name="Ellips 10"/>
            <p:cNvSpPr>
              <a:spLocks noChangeAspect="1"/>
            </p:cNvSpPr>
            <p:nvPr/>
          </p:nvSpPr>
          <p:spPr>
            <a:xfrm>
              <a:off x="3195397" y="1248224"/>
              <a:ext cx="1510574" cy="1500419"/>
            </a:xfrm>
            <a:prstGeom prst="ellipse">
              <a:avLst/>
            </a:prstGeom>
            <a:noFill/>
            <a:ln w="38100" cap="rnd">
              <a:solidFill>
                <a:schemeClr val="accent2">
                  <a:lumMod val="20000"/>
                  <a:lumOff val="80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2" name="textruta 11"/>
            <p:cNvSpPr txBox="1"/>
            <p:nvPr/>
          </p:nvSpPr>
          <p:spPr>
            <a:xfrm>
              <a:off x="3195397" y="1813767"/>
              <a:ext cx="1510574" cy="3248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 smtClean="0">
                  <a:solidFill>
                    <a:schemeClr val="bg1"/>
                  </a:solidFill>
                  <a:latin typeface="Calibri"/>
                  <a:cs typeface="Calibri"/>
                </a:rPr>
                <a:t>ANALYS</a:t>
              </a:r>
              <a:endParaRPr lang="sv-SE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3" name="Grupp 12"/>
          <p:cNvGrpSpPr/>
          <p:nvPr/>
        </p:nvGrpSpPr>
        <p:grpSpPr>
          <a:xfrm>
            <a:off x="6317526" y="1766006"/>
            <a:ext cx="2432793" cy="2416440"/>
            <a:chOff x="5120396" y="1248224"/>
            <a:chExt cx="1510574" cy="1500419"/>
          </a:xfrm>
        </p:grpSpPr>
        <p:sp>
          <p:nvSpPr>
            <p:cNvPr id="14" name="Ellips 13"/>
            <p:cNvSpPr>
              <a:spLocks noChangeAspect="1"/>
            </p:cNvSpPr>
            <p:nvPr/>
          </p:nvSpPr>
          <p:spPr>
            <a:xfrm>
              <a:off x="5120396" y="1248224"/>
              <a:ext cx="1510574" cy="1500419"/>
            </a:xfrm>
            <a:prstGeom prst="ellipse">
              <a:avLst/>
            </a:prstGeom>
            <a:noFill/>
            <a:ln w="38100" cap="rnd">
              <a:solidFill>
                <a:srgbClr val="EF84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7" name="textruta 16"/>
            <p:cNvSpPr txBox="1"/>
            <p:nvPr/>
          </p:nvSpPr>
          <p:spPr>
            <a:xfrm>
              <a:off x="5120396" y="1740768"/>
              <a:ext cx="1510574" cy="59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 smtClean="0">
                  <a:solidFill>
                    <a:schemeClr val="bg1"/>
                  </a:solidFill>
                  <a:latin typeface="Calibri"/>
                  <a:cs typeface="Calibri"/>
                </a:rPr>
                <a:t>PREDIKTIV </a:t>
              </a:r>
              <a:r>
                <a:rPr lang="sv-SE" sz="2800" dirty="0" smtClean="0">
                  <a:solidFill>
                    <a:schemeClr val="bg1"/>
                  </a:solidFill>
                  <a:latin typeface="Calibri"/>
                  <a:cs typeface="Calibri"/>
                </a:rPr>
                <a:t>MODELLERING</a:t>
              </a:r>
              <a:endParaRPr lang="sv-SE" sz="28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99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2" descr="IT-kansla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474" r="20588" b="981"/>
          <a:stretch/>
        </p:blipFill>
        <p:spPr>
          <a:xfrm>
            <a:off x="0" y="0"/>
            <a:ext cx="5087607" cy="5176260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813" y="0"/>
            <a:ext cx="3490726" cy="1835446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630" y="1811174"/>
            <a:ext cx="1524000" cy="118110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901" y="3459510"/>
            <a:ext cx="3125771" cy="1244896"/>
          </a:xfrm>
          <a:prstGeom prst="rect">
            <a:avLst/>
          </a:prstGeom>
        </p:spPr>
      </p:pic>
      <p:sp>
        <p:nvSpPr>
          <p:cNvPr id="6" name="Rubrik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sz="3200" dirty="0">
              <a:latin typeface="Georgia" panose="02040502050405020303" pitchFamily="18" charset="0"/>
            </a:endParaRP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826" y="1717575"/>
            <a:ext cx="1895585" cy="1277610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593594" y="416140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Qlik</a:t>
            </a:r>
            <a:r>
              <a:rPr lang="sv-SE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utvecklingsteam</a:t>
            </a:r>
          </a:p>
          <a:p>
            <a:r>
              <a:rPr lang="sv-SE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Qlikview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och </a:t>
            </a:r>
            <a:r>
              <a:rPr lang="sv-SE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Qlik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Sense</a:t>
            </a:r>
          </a:p>
          <a:p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20 olika 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applikationer, 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80 användare</a:t>
            </a:r>
            <a:endParaRPr lang="sv-SE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sv-SE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sv-SE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sv-SE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618085" y="1806670"/>
            <a:ext cx="41666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Science</a:t>
            </a:r>
            <a:endParaRPr lang="sv-SE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Kombinerar statistik,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machine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learning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&amp; </a:t>
            </a:r>
            <a:r>
              <a:rPr lang="sv-SE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ämnesexpertis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för att maximera nyttan av </a:t>
            </a:r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  <a:endParaRPr lang="sv-SE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ktangel 10"/>
          <p:cNvSpPr/>
          <p:nvPr/>
        </p:nvSpPr>
        <p:spPr>
          <a:xfrm>
            <a:off x="618085" y="3459510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Back-End</a:t>
            </a:r>
          </a:p>
          <a:p>
            <a:r>
              <a:rPr lang="sv-SE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Datalager, hantera varierade datakällor exempelvis Events, API-integrationer</a:t>
            </a:r>
            <a:endParaRPr lang="sv-SE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01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5719</TotalTime>
  <Words>364</Words>
  <Application>Microsoft Office PowerPoint</Application>
  <PresentationFormat>Bildspel på skärmen (16:9)</PresentationFormat>
  <Paragraphs>75</Paragraphs>
  <Slides>9</Slides>
  <Notes>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6" baseType="lpstr">
      <vt:lpstr>Arial</vt:lpstr>
      <vt:lpstr>Bauer Bodoni Std 2</vt:lpstr>
      <vt:lpstr>Calibri</vt:lpstr>
      <vt:lpstr>Calibri Light</vt:lpstr>
      <vt:lpstr>Georgia</vt:lpstr>
      <vt:lpstr>MetaOT-Book</vt:lpstr>
      <vt:lpstr>Office-tema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Christian Holmqvist</cp:lastModifiedBy>
  <cp:revision>384</cp:revision>
  <dcterms:created xsi:type="dcterms:W3CDTF">2010-04-12T23:12:02Z</dcterms:created>
  <dcterms:modified xsi:type="dcterms:W3CDTF">2016-11-24T14:55:47Z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